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5143500" cx="9144000"/>
  <p:notesSz cx="6858000" cy="9144000"/>
  <p:embeddedFontLst>
    <p:embeddedFont>
      <p:font typeface="Lato Black"/>
      <p:bold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atoBlack-bold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LatoBlack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09d8404677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09d8404677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0adf43a335_0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0adf43a335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0adf43a335_0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0adf43a335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0a27089cf2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0a27089cf2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0adf43a335_0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0adf43a335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0adf43a335_0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0adf43a335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0adf43a335_0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0adf43a335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0adf43a335_0_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30adf43a335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0adf43a335_0_1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0adf43a335_0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0adf43a335_0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0adf43a335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0adf43a335_0_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0adf43a335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0adf43a335_0_2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0adf43a335_0_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0ae11f62de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0ae11f62de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2.jpg"/><Relationship Id="rId5" Type="http://schemas.openxmlformats.org/officeDocument/2006/relationships/image" Target="../media/image20.jpg"/><Relationship Id="rId6" Type="http://schemas.openxmlformats.org/officeDocument/2006/relationships/image" Target="../media/image4.png"/><Relationship Id="rId7" Type="http://schemas.openxmlformats.org/officeDocument/2006/relationships/image" Target="../media/image21.jpg"/><Relationship Id="rId8" Type="http://schemas.openxmlformats.org/officeDocument/2006/relationships/image" Target="../media/image1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g"/><Relationship Id="rId4" Type="http://schemas.openxmlformats.org/officeDocument/2006/relationships/image" Target="../media/image6.jpg"/><Relationship Id="rId5" Type="http://schemas.openxmlformats.org/officeDocument/2006/relationships/image" Target="../media/image5.jpg"/><Relationship Id="rId6" Type="http://schemas.openxmlformats.org/officeDocument/2006/relationships/image" Target="../media/image14.jpg"/><Relationship Id="rId7" Type="http://schemas.openxmlformats.org/officeDocument/2006/relationships/image" Target="../media/image17.jpg"/><Relationship Id="rId8" Type="http://schemas.openxmlformats.org/officeDocument/2006/relationships/image" Target="../media/image19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jpg"/><Relationship Id="rId4" Type="http://schemas.openxmlformats.org/officeDocument/2006/relationships/image" Target="../media/image12.jpg"/><Relationship Id="rId5" Type="http://schemas.openxmlformats.org/officeDocument/2006/relationships/image" Target="../media/image10.jpg"/><Relationship Id="rId6" Type="http://schemas.openxmlformats.org/officeDocument/2006/relationships/image" Target="../media/image16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2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2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2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jpg"/><Relationship Id="rId4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2526000" y="2799075"/>
            <a:ext cx="4092000" cy="4617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chemeClr val="dk1">
                <a:alpha val="10000"/>
              </a:scheme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rPr>
              <a:t>Inspiracje</a:t>
            </a:r>
            <a:endParaRPr sz="1800">
              <a:solidFill>
                <a:schemeClr val="lt2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77148" y="0"/>
            <a:ext cx="2306226" cy="30269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www.artstation.com/artwork/aR6Aok" id="61" name="Google Shape;6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69503" y="2354625"/>
            <a:ext cx="2174501" cy="2897449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2285400"/>
            <a:ext cx="8520600" cy="572700"/>
          </a:xfrm>
          <a:prstGeom prst="rect">
            <a:avLst/>
          </a:prstGeom>
          <a:effectLst>
            <a:outerShdw blurRad="357188" rotWithShape="0" algn="bl">
              <a:schemeClr val="lt1"/>
            </a:outerShdw>
          </a:effectLst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l">
                <a:solidFill>
                  <a:schemeClr val="accent2"/>
                </a:solidFill>
              </a:rPr>
              <a:t>Dark Souls 3</a:t>
            </a:r>
            <a:endParaRPr b="1">
              <a:solidFill>
                <a:schemeClr val="accent2"/>
              </a:solidFill>
            </a:endParaRPr>
          </a:p>
        </p:txBody>
      </p:sp>
      <p:pic>
        <p:nvPicPr>
          <p:cNvPr descr="RPGamer &gt; Dark Souls 3 &gt; Screenshots" id="63" name="Google Shape;63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92612" y="3015600"/>
            <a:ext cx="5383850" cy="247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83375" y="0"/>
            <a:ext cx="3360625" cy="3360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ark Souls 3 New Screenshots &amp; Mechanics Roundup | Fextralife" id="65" name="Google Shape;65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2739875"/>
            <a:ext cx="3360626" cy="24036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wallha.com/wallpaper/irithyll-of-the-boreal-valley-irithyll-dark-souls-iii-1269544" id="66" name="Google Shape;66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696250" y="0"/>
            <a:ext cx="4173401" cy="2791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pl" sz="2500">
                <a:solidFill>
                  <a:schemeClr val="lt2"/>
                </a:solidFill>
              </a:rPr>
              <a:t>Dark Souls 3</a:t>
            </a:r>
            <a:r>
              <a:rPr lang="pl" sz="2500">
                <a:solidFill>
                  <a:schemeClr val="lt2"/>
                </a:solidFill>
              </a:rPr>
              <a:t> </a:t>
            </a:r>
            <a:endParaRPr sz="2500"/>
          </a:p>
        </p:txBody>
      </p:sp>
      <p:sp>
        <p:nvSpPr>
          <p:cNvPr id="72" name="Google Shape;72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pl"/>
              <a:t>Dark Souls 3</a:t>
            </a:r>
            <a:r>
              <a:rPr lang="pl"/>
              <a:t> to gra akcji RPG osadzona w mrocznym, post-apokaliptycznym świecie fantasy, w której gracz eksploruje umierający świat, walczy z potężnymi bossami i zbiera ekwipunek, który pomoże mu zabić boga odpowiedzialnego za cierpienie ludzkości. Gra znana jest z wysokiego poziomu trudności, wymagających walk i nieliniowego podejścia do fabuły.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descr="Dark Souls : Bonfire by ma5h.deviantart.com on @DeviantArt New ..." id="73" name="Google Shape;7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1325" y="-3"/>
            <a:ext cx="892675" cy="1241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pl" sz="2500">
                <a:solidFill>
                  <a:schemeClr val="lt2"/>
                </a:solidFill>
              </a:rPr>
              <a:t>Pozytywne Elementy Graficzne</a:t>
            </a:r>
            <a:endParaRPr b="1" sz="2500"/>
          </a:p>
        </p:txBody>
      </p:sp>
      <p:sp>
        <p:nvSpPr>
          <p:cNvPr id="79" name="Google Shape;79;p16"/>
          <p:cNvSpPr txBox="1"/>
          <p:nvPr>
            <p:ph idx="1" type="body"/>
          </p:nvPr>
        </p:nvSpPr>
        <p:spPr>
          <a:xfrm>
            <a:off x="311700" y="1152475"/>
            <a:ext cx="8520600" cy="379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0" rtl="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l" sz="1300"/>
              <a:t>1. Detalicznie zaprojektowane postacie i przeciwnicy: </a:t>
            </a:r>
            <a:r>
              <a:rPr lang="pl" sz="1100"/>
              <a:t>Postacie gracza, NPC oraz przeciwnicy w </a:t>
            </a:r>
            <a:r>
              <a:rPr b="1" lang="pl" sz="1100"/>
              <a:t>Dark Souls 3</a:t>
            </a:r>
            <a:r>
              <a:rPr lang="pl" sz="1100"/>
              <a:t> są pełne szczegółów i wyrazistej estetyki, co sprawia, że są kluczowymi elementami przyciągającymi uwagę. Szczególnie bossowie, tacy jak </a:t>
            </a:r>
            <a:r>
              <a:rPr b="1" lang="pl" sz="1100"/>
              <a:t>Abyss Watchers</a:t>
            </a:r>
            <a:r>
              <a:rPr lang="pl" sz="1100"/>
              <a:t> czy </a:t>
            </a:r>
            <a:r>
              <a:rPr b="1" lang="pl" sz="1100"/>
              <a:t>Slave Knight Gael</a:t>
            </a:r>
            <a:r>
              <a:rPr lang="pl" sz="1100"/>
              <a:t>, są mistrzowsko zaprojektowani, a ich unikalne zbroje, bronie i animacje tworzą silny kontrast z tłem, które często jest mroczne lub minimalistyczne.</a:t>
            </a:r>
            <a:endParaRPr sz="1100"/>
          </a:p>
          <a:p>
            <a:pPr indent="457200" lvl="0" marL="0" rtl="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l" sz="1300"/>
              <a:t>2. Ogniska (Bonfires) jako centralne punkty światła: </a:t>
            </a:r>
            <a:r>
              <a:rPr lang="pl" sz="1100"/>
              <a:t>Ogniska (bonfires) to jeden z najbardziej ikonicznych elementów w całej serii </a:t>
            </a:r>
            <a:r>
              <a:rPr b="1" lang="pl" sz="1100"/>
              <a:t>Dark Souls</a:t>
            </a:r>
            <a:r>
              <a:rPr lang="pl" sz="1100"/>
              <a:t>, pełniących zarówno funkcję mechaniczną, jak i wizualną. Te intensywnie świecące punkty światła kontrastują z ciemnymi i ponurymi otoczeniami, w których się znajdują. W mrocznych, nieprzyjaznych lokacjach stają się pozytywnym aspektem graficznym, przyciągając wzrok gracza i oferując chwilę wytchnienia. Ich blask podkreśla nadzieję w obliczu niebezpieczeństw oraz prowadzi do najważniejszych miejsc w grze.</a:t>
            </a:r>
            <a:endParaRPr sz="1100"/>
          </a:p>
          <a:p>
            <a:pPr indent="457200" lvl="0" marL="0" rtl="0" algn="l">
              <a:spcBef>
                <a:spcPts val="1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l" sz="1300"/>
              <a:t>3. Monumentalne budowle i krajobrazy: </a:t>
            </a:r>
            <a:r>
              <a:rPr b="1" lang="pl" sz="1100"/>
              <a:t>Dark Souls 3</a:t>
            </a:r>
            <a:r>
              <a:rPr lang="pl" sz="1100"/>
              <a:t> jest pełen ogromnych, architektonicznie imponujących struktur, które dominują nad krajobrazem i przyciągają uwagę gracza. Przykładem może być majestatyczny zamek </a:t>
            </a:r>
            <a:r>
              <a:rPr b="1" lang="pl" sz="1100"/>
              <a:t>Lothric</a:t>
            </a:r>
            <a:r>
              <a:rPr lang="pl" sz="1100"/>
              <a:t> na horyzoncie czy imponujące, gotyckie wieże w </a:t>
            </a:r>
            <a:r>
              <a:rPr b="1" lang="pl" sz="1100"/>
              <a:t>Irithyll of the Boreal Valley</a:t>
            </a:r>
            <a:r>
              <a:rPr lang="pl" sz="1100"/>
              <a:t>. Te monumentalne budowle są wyraźnymi pozytywnymi aspektami graficznymi – definiują przestrzeń gry, oferują graczowi punkt orientacyjny i tworzą charakterystyczny klimat świata.</a:t>
            </a:r>
            <a:endParaRPr sz="1100"/>
          </a:p>
        </p:txBody>
      </p:sp>
      <p:pic>
        <p:nvPicPr>
          <p:cNvPr descr="Dark Souls : Bonfire by ma5h.deviantart.com on @DeviantArt New ..." id="80" name="Google Shape;8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1325" y="-3"/>
            <a:ext cx="892675" cy="1241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effectLst>
            <a:outerShdw blurRad="71438" rotWithShape="0" algn="bl">
              <a:srgbClr val="000000">
                <a:alpha val="10000"/>
              </a:srgbClr>
            </a:outerShdw>
          </a:effectLst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l">
                <a:solidFill>
                  <a:schemeClr val="lt2"/>
                </a:solidFill>
              </a:rPr>
              <a:t>Negatywne Elementy Graficzne</a:t>
            </a:r>
            <a:endParaRPr b="1">
              <a:solidFill>
                <a:schemeClr val="lt2"/>
              </a:solidFill>
            </a:endParaRPr>
          </a:p>
        </p:txBody>
      </p:sp>
      <p:sp>
        <p:nvSpPr>
          <p:cNvPr id="86" name="Google Shape;86;p17"/>
          <p:cNvSpPr txBox="1"/>
          <p:nvPr>
            <p:ph idx="1" type="body"/>
          </p:nvPr>
        </p:nvSpPr>
        <p:spPr>
          <a:xfrm>
            <a:off x="311700" y="1152475"/>
            <a:ext cx="8520600" cy="3774000"/>
          </a:xfrm>
          <a:prstGeom prst="rect">
            <a:avLst/>
          </a:prstGeom>
          <a:effectLst>
            <a:outerShdw blurRad="71438" rotWithShape="0" algn="bl">
              <a:srgbClr val="000000">
                <a:alpha val="10000"/>
              </a:srgbClr>
            </a:outerShdw>
          </a:effectLst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0" rtl="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l" sz="1300"/>
              <a:t>1. </a:t>
            </a:r>
            <a:r>
              <a:rPr b="1" lang="pl" sz="1300"/>
              <a:t>Mroczne, opustoszałe lokacje: </a:t>
            </a:r>
            <a:r>
              <a:rPr lang="pl" sz="1100"/>
              <a:t>W wielu obszarach </a:t>
            </a:r>
            <a:r>
              <a:rPr b="1" lang="pl" sz="1100"/>
              <a:t>Dark Souls 3</a:t>
            </a:r>
            <a:r>
              <a:rPr lang="pl" sz="1100"/>
              <a:t>, takich jak ruiny </a:t>
            </a:r>
            <a:r>
              <a:rPr b="1" lang="pl" sz="1100"/>
              <a:t>Lothric </a:t>
            </a:r>
            <a:r>
              <a:rPr lang="pl" sz="1100"/>
              <a:t>czy </a:t>
            </a:r>
            <a:r>
              <a:rPr b="1" lang="pl" sz="1100"/>
              <a:t>Catacombs of Carthus</a:t>
            </a:r>
            <a:r>
              <a:rPr lang="pl" sz="1100"/>
              <a:t>, ogromne przestrzenie są celowo puste, z minimalną ilością elementów. Te puste przestrzenie tworzą wrażenie samotności, pustki i zagrożenia. Brak przesadnych dekoracji pozwala graczowi poczuć beznadziejność świata, jednocześnie kierując uwagę na odległe, czasem groźnie wyglądające obiekty, np. zamek na wzgórzu czy nadciągającego przeciwnika.</a:t>
            </a:r>
            <a:endParaRPr sz="1100"/>
          </a:p>
          <a:p>
            <a:pPr indent="457200" lvl="0" marL="0" rtl="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l" sz="1300"/>
              <a:t>2. </a:t>
            </a:r>
            <a:r>
              <a:rPr b="1" lang="pl" sz="1300"/>
              <a:t>Ciemność i mgła jako pusta przestrzeń: </a:t>
            </a:r>
            <a:r>
              <a:rPr lang="pl" sz="1100"/>
              <a:t>W grze ogromną rolę odgrywa ciemność oraz mgła, które dominują w wielu lokacjach. Ciemne korytarze, jaskinie czy ogromne, niekończące się przestrzenie podkreślają nieznane zagrożenia, ale również zwiększają kontrast z oświetlonymi obiektami, takimi jak ogniska (bonfires) lub wrogowie, którzy pojawiają się nagle z ciemności. Tego typu przestrzeń pozwala graczowi na odczucie napięcia, niepewności i podkreśla trudność poruszania się w tym wrogim środowisku.</a:t>
            </a:r>
            <a:endParaRPr sz="1100"/>
          </a:p>
          <a:p>
            <a:pPr indent="457200" lvl="0" marL="0" rtl="0" algn="l">
              <a:spcBef>
                <a:spcPts val="1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l" sz="1300"/>
              <a:t>3. </a:t>
            </a:r>
            <a:r>
              <a:rPr b="1" lang="pl" sz="1300"/>
              <a:t>Wielkie, puste areny bossów: </a:t>
            </a:r>
            <a:r>
              <a:rPr lang="pl" sz="1100"/>
              <a:t>Walka z bossami często odbywa się na olbrzymich, pustych arenach, które są niemal pozbawione dekoracji. Przykładem może być walka z </a:t>
            </a:r>
            <a:r>
              <a:rPr b="1" lang="pl" sz="1100"/>
              <a:t>Nameless King</a:t>
            </a:r>
            <a:r>
              <a:rPr lang="pl" sz="1100"/>
              <a:t> lub </a:t>
            </a:r>
            <a:r>
              <a:rPr b="1" lang="pl" sz="1100"/>
              <a:t>Slave Knight Gael</a:t>
            </a:r>
            <a:r>
              <a:rPr lang="pl" sz="1100"/>
              <a:t>. Duża, otwarta przestrzeń nie tylko służy funkcji mechanicznej (daje miejsce na manewrowanie), ale również potęguje poczucie grozy i monumentalności walki.</a:t>
            </a:r>
            <a:endParaRPr/>
          </a:p>
        </p:txBody>
      </p:sp>
      <p:pic>
        <p:nvPicPr>
          <p:cNvPr descr="Dark Souls : Bonfire by ma5h.deviantart.com on @DeviantArt New ..." id="87" name="Google Shape;8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1325" y="-3"/>
            <a:ext cx="892675" cy="1241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8"/>
          <p:cNvPicPr preferRelativeResize="0"/>
          <p:nvPr/>
        </p:nvPicPr>
        <p:blipFill rotWithShape="1">
          <a:blip r:embed="rId3">
            <a:alphaModFix/>
          </a:blip>
          <a:srcRect b="139" l="0" r="0" t="139"/>
          <a:stretch/>
        </p:blipFill>
        <p:spPr>
          <a:xfrm>
            <a:off x="5912601" y="-1"/>
            <a:ext cx="4428529" cy="249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8"/>
          <p:cNvPicPr preferRelativeResize="0"/>
          <p:nvPr/>
        </p:nvPicPr>
        <p:blipFill rotWithShape="1">
          <a:blip r:embed="rId4">
            <a:alphaModFix/>
          </a:blip>
          <a:srcRect b="-27030" l="134099" r="-134099" t="27030"/>
          <a:stretch/>
        </p:blipFill>
        <p:spPr>
          <a:xfrm>
            <a:off x="6295320" y="1519950"/>
            <a:ext cx="2686934" cy="32886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irby-x-elden-ring-3.large.jpg" id="94" name="Google Shape;94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32675" y="-563925"/>
            <a:ext cx="2563175" cy="2883561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2307575"/>
            <a:ext cx="5346526" cy="328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30500" y="-215175"/>
            <a:ext cx="4608125" cy="283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833152" y="2491925"/>
            <a:ext cx="4310851" cy="2651576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8"/>
          <p:cNvSpPr txBox="1"/>
          <p:nvPr/>
        </p:nvSpPr>
        <p:spPr>
          <a:xfrm>
            <a:off x="2728913" y="2287050"/>
            <a:ext cx="40113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l" sz="2500">
                <a:solidFill>
                  <a:srgbClr val="FFE599"/>
                </a:solidFill>
              </a:rPr>
              <a:t>Elden Ring</a:t>
            </a:r>
            <a:endParaRPr b="1" sz="2500">
              <a:solidFill>
                <a:srgbClr val="FFE599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effectLst>
            <a:outerShdw blurRad="71438" rotWithShape="0" algn="bl">
              <a:schemeClr val="dk1">
                <a:alpha val="10000"/>
              </a:schemeClr>
            </a:outerShdw>
          </a:effectLst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l">
                <a:solidFill>
                  <a:schemeClr val="lt2"/>
                </a:solidFill>
              </a:rPr>
              <a:t>Elden Ring</a:t>
            </a:r>
            <a:endParaRPr b="1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effectLst>
            <a:outerShdw blurRad="71438" rotWithShape="0" algn="bl">
              <a:schemeClr val="dk1">
                <a:alpha val="10000"/>
              </a:schemeClr>
            </a:outerShdw>
          </a:effectLst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i="1" lang="pl"/>
              <a:t>Elden Ring</a:t>
            </a:r>
            <a:r>
              <a:rPr lang="pl"/>
              <a:t> to epicka gra rozgrywająca się w otwartym świecie zwanym </a:t>
            </a:r>
            <a:r>
              <a:rPr b="1" lang="pl"/>
              <a:t>The Lands Between</a:t>
            </a:r>
            <a:r>
              <a:rPr lang="pl"/>
              <a:t>, pełnym tajemnic, starożytnych ruin, potężnych przeciwników i ogromnych, rozległych terenów do eksploracji. Gracz wciela się w rolę </a:t>
            </a:r>
            <a:r>
              <a:rPr b="1" lang="pl"/>
              <a:t>Tarnished</a:t>
            </a:r>
            <a:r>
              <a:rPr lang="pl"/>
              <a:t>, który ma na celu odzyskanie </a:t>
            </a:r>
            <a:r>
              <a:rPr b="1" lang="pl"/>
              <a:t>Elden Ring</a:t>
            </a:r>
            <a:r>
              <a:rPr lang="pl"/>
              <a:t>, aby zostać władcą tego zniszczonego świata.</a:t>
            </a:r>
            <a:endParaRPr/>
          </a:p>
        </p:txBody>
      </p:sp>
      <p:pic>
        <p:nvPicPr>
          <p:cNvPr descr="https://cdnb.artstation.com/p/assets/images/images/046/434/977/large/yujie-huang-elden-ring.jpg?1645108386" id="105" name="Google Shape;10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0150" y="0"/>
            <a:ext cx="943850" cy="1180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effectLst>
            <a:outerShdw blurRad="57150" rotWithShape="0" algn="bl">
              <a:schemeClr val="dk1">
                <a:alpha val="10000"/>
              </a:schemeClr>
            </a:outerShdw>
          </a:effectLst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pl" sz="2500">
                <a:solidFill>
                  <a:schemeClr val="lt2"/>
                </a:solidFill>
              </a:rPr>
              <a:t>Pozytywne Elementy Graficzne</a:t>
            </a:r>
            <a:endParaRPr b="1" sz="2500">
              <a:solidFill>
                <a:schemeClr val="lt2"/>
              </a:solidFill>
            </a:endParaRPr>
          </a:p>
        </p:txBody>
      </p:sp>
      <p:sp>
        <p:nvSpPr>
          <p:cNvPr id="111" name="Google Shape;111;p20"/>
          <p:cNvSpPr txBox="1"/>
          <p:nvPr>
            <p:ph idx="1" type="body"/>
          </p:nvPr>
        </p:nvSpPr>
        <p:spPr>
          <a:xfrm>
            <a:off x="311700" y="1180700"/>
            <a:ext cx="8520600" cy="3388200"/>
          </a:xfrm>
          <a:prstGeom prst="rect">
            <a:avLst/>
          </a:prstGeom>
          <a:effectLst>
            <a:outerShdw blurRad="57150" rotWithShape="0" algn="bl">
              <a:schemeClr val="dk1">
                <a:alpha val="10000"/>
              </a:schemeClr>
            </a:outerShdw>
          </a:effectLst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pl" sz="1300"/>
              <a:t>1. </a:t>
            </a:r>
            <a:r>
              <a:rPr b="1" lang="pl" sz="1300"/>
              <a:t>Bogate, zróżnicowane krajobrazy i monumentalne struktury:</a:t>
            </a:r>
            <a:r>
              <a:rPr b="1" lang="pl" sz="1100"/>
              <a:t> </a:t>
            </a:r>
            <a:r>
              <a:rPr lang="pl" sz="1100"/>
              <a:t>Świat w </a:t>
            </a:r>
            <a:r>
              <a:rPr b="1" lang="pl" sz="1100"/>
              <a:t>Elden Ring</a:t>
            </a:r>
            <a:r>
              <a:rPr lang="pl" sz="1100"/>
              <a:t> jest ogromny i zróżnicowany, a monumentalne budowle, zamki i starożytne ruiny dominują nad krajobrazem. Na przykład </a:t>
            </a:r>
            <a:r>
              <a:rPr b="1" lang="pl" sz="1100"/>
              <a:t>Erdtree</a:t>
            </a:r>
            <a:r>
              <a:rPr lang="pl" sz="1100"/>
              <a:t> – gigantyczne, złociste drzewo, widoczne z niemal każdego miejsca w grze – jest ikonicznym elementem wizualnym.</a:t>
            </a:r>
            <a:endParaRPr sz="1100"/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pl" sz="1300"/>
              <a:t>2. Magia i efekty specjalne w walce:</a:t>
            </a:r>
            <a:r>
              <a:rPr b="1" lang="pl" sz="1100"/>
              <a:t> </a:t>
            </a:r>
            <a:r>
              <a:rPr lang="pl" sz="1100"/>
              <a:t>W </a:t>
            </a:r>
            <a:r>
              <a:rPr b="1" lang="pl" sz="1100"/>
              <a:t>Elden Ring</a:t>
            </a:r>
            <a:r>
              <a:rPr lang="pl" sz="1100"/>
              <a:t> efekty wizualne związane z magią, zaklęciami oraz</a:t>
            </a:r>
            <a:r>
              <a:rPr lang="pl" sz="1100"/>
              <a:t> </a:t>
            </a:r>
            <a:r>
              <a:rPr lang="pl" sz="1100"/>
              <a:t>specjalnymi umiejętnościami są niezwykle wyraziste i szczegółowe. Ogniste kule, lodowe ostrza, promienie światła – wszystkie te efekty są dynamiczne i kontrastują z otoczeniem, dodając spektakularności i dramatyzmu do walk. </a:t>
            </a:r>
            <a:endParaRPr sz="1100"/>
          </a:p>
          <a:p>
            <a:pPr indent="457200" lvl="0" marL="0" rtl="0" algn="l">
              <a:spcBef>
                <a:spcPts val="1200"/>
              </a:spcBef>
              <a:spcAft>
                <a:spcPts val="200"/>
              </a:spcAft>
              <a:buNone/>
            </a:pPr>
            <a:r>
              <a:rPr b="1" lang="pl" sz="1300"/>
              <a:t>3. Detaliczny design przeciwników i postaci:</a:t>
            </a:r>
            <a:r>
              <a:rPr b="1" lang="pl" sz="1100"/>
              <a:t> </a:t>
            </a:r>
            <a:r>
              <a:rPr lang="pl" sz="1100"/>
              <a:t>Podobnie jak w innych grach studia </a:t>
            </a:r>
            <a:r>
              <a:rPr b="1" lang="pl" sz="1100"/>
              <a:t>FromSoftware</a:t>
            </a:r>
            <a:r>
              <a:rPr lang="pl" sz="1100"/>
              <a:t>, postacie i przeciwnicy w </a:t>
            </a:r>
            <a:r>
              <a:rPr b="1" lang="pl" sz="1100"/>
              <a:t>Elden Ring</a:t>
            </a:r>
            <a:r>
              <a:rPr lang="pl" sz="1100"/>
              <a:t> są zaprojektowani z ogromnym naciskiem na szczegóły. Każdy boss, postać NPC czy potwór ma charakterystyczny wygląd, który odzwierciedla ich pochodzenie, moce i rolę w fabule. Detale takie jak skomplikowane zbroje, tekstury skóry i groteskowe kształty przeciwników sprawiają, że stają się one głównymi elementami przyciągającymi uwagę w grze.</a:t>
            </a:r>
            <a:endParaRPr/>
          </a:p>
        </p:txBody>
      </p:sp>
      <p:pic>
        <p:nvPicPr>
          <p:cNvPr descr="https://cdnb.artstation.com/p/assets/images/images/046/434/977/large/yujie-huang-elden-ring.jpg?1645108386" id="112" name="Google Shape;11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0150" y="0"/>
            <a:ext cx="943850" cy="1180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effectLst>
            <a:outerShdw blurRad="57150" rotWithShape="0" algn="bl">
              <a:schemeClr val="dk1">
                <a:alpha val="10000"/>
              </a:schemeClr>
            </a:outerShdw>
          </a:effectLst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pl" sz="2500">
                <a:solidFill>
                  <a:schemeClr val="lt2"/>
                </a:solidFill>
              </a:rPr>
              <a:t>Negatywne Elementy Graficzne</a:t>
            </a:r>
            <a:endParaRPr sz="2500">
              <a:solidFill>
                <a:schemeClr val="lt2"/>
              </a:solidFill>
            </a:endParaRPr>
          </a:p>
        </p:txBody>
      </p:sp>
      <p:sp>
        <p:nvSpPr>
          <p:cNvPr id="118" name="Google Shape;118;p21"/>
          <p:cNvSpPr txBox="1"/>
          <p:nvPr>
            <p:ph idx="1" type="body"/>
          </p:nvPr>
        </p:nvSpPr>
        <p:spPr>
          <a:xfrm>
            <a:off x="311700" y="1180700"/>
            <a:ext cx="8520600" cy="3847500"/>
          </a:xfrm>
          <a:prstGeom prst="rect">
            <a:avLst/>
          </a:prstGeom>
          <a:effectLst>
            <a:outerShdw blurRad="57150" rotWithShape="0" algn="bl">
              <a:schemeClr val="dk1">
                <a:alpha val="10000"/>
              </a:schemeClr>
            </a:outerShdw>
          </a:effectLst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pl" sz="1300"/>
              <a:t>1. </a:t>
            </a:r>
            <a:r>
              <a:rPr b="1" lang="pl" sz="1300"/>
              <a:t>Opustoszałe, szerokie przestrzenie:</a:t>
            </a:r>
            <a:r>
              <a:rPr b="1" lang="pl" sz="1100"/>
              <a:t> </a:t>
            </a:r>
            <a:r>
              <a:rPr lang="pl" sz="1100"/>
              <a:t>W przeciwieństwie do zapełnionych szczegółami lokacji, wiele obszarów w </a:t>
            </a:r>
            <a:r>
              <a:rPr b="1" lang="pl" sz="1100"/>
              <a:t>Elden Ring </a:t>
            </a:r>
            <a:r>
              <a:rPr lang="pl" sz="1100"/>
              <a:t>– jak rozległe, pustynne stepy czy bagna – charakteryzuje się dużą ilością pustej przestrzeni. Te szerokie tereny, mimo swojej skali, są często minimalistyczne w detalach, co tworzy poczucie samotności i zagrożenia, ale także daje graczowi przestrzeń do eksploracji.</a:t>
            </a:r>
            <a:endParaRPr sz="1100"/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pl" sz="1300"/>
              <a:t>2. Ciemne, mroczne zakątki i podziemia:</a:t>
            </a:r>
            <a:r>
              <a:rPr b="1" lang="pl" sz="1100"/>
              <a:t> </a:t>
            </a:r>
            <a:r>
              <a:rPr lang="pl" sz="1100"/>
              <a:t>Podobnie jak w poprzednich grach </a:t>
            </a:r>
            <a:r>
              <a:rPr b="1" lang="pl" sz="1100"/>
              <a:t>FromSoftware</a:t>
            </a:r>
            <a:r>
              <a:rPr lang="pl" sz="1100"/>
              <a:t>, ciemność odgrywa kluczową rolę w budowaniu klimatu. Wiele podziemi, jaskiń i ukrytych miejsc w </a:t>
            </a:r>
            <a:r>
              <a:rPr b="1" lang="pl" sz="1100"/>
              <a:t>Elden Ring</a:t>
            </a:r>
            <a:r>
              <a:rPr lang="pl" sz="1100"/>
              <a:t> jest skąpanych w mroku, co ogranicza widoczność gracza i zwiększa napięcie.</a:t>
            </a:r>
            <a:endParaRPr sz="1100"/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pl" sz="1300"/>
              <a:t>3. Pusta przestrzeń wokół ogromnych bossów: </a:t>
            </a:r>
            <a:r>
              <a:rPr lang="pl" sz="1100"/>
              <a:t>Walka z bossami w </a:t>
            </a:r>
            <a:r>
              <a:rPr b="1" lang="pl" sz="1100"/>
              <a:t>Elden Ring </a:t>
            </a:r>
            <a:r>
              <a:rPr lang="pl" sz="1100"/>
              <a:t>często odbywa się na dużych, otwartych arenach, podobnie jak w </a:t>
            </a:r>
            <a:r>
              <a:rPr b="1" lang="pl" sz="1100"/>
              <a:t>Dark Souls 3</a:t>
            </a:r>
            <a:r>
              <a:rPr lang="pl" sz="1100"/>
              <a:t>. Przestrzeń wokół bossów jest często celowo pusta, co podkreśla ich ogrom i grozę. Te areny, pozbawione zbędnych szczegółów, potęgują wrażenie, że gracz stoi w obliczu czegoś znacznie większego i silniejszego.</a:t>
            </a:r>
            <a:endParaRPr sz="1100"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1100"/>
          </a:p>
        </p:txBody>
      </p:sp>
      <p:pic>
        <p:nvPicPr>
          <p:cNvPr descr="https://cdnb.artstation.com/p/assets/images/images/046/434/977/large/yujie-huang-elden-ring.jpg?1645108386" id="119" name="Google Shape;11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0150" y="0"/>
            <a:ext cx="943850" cy="1180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2"/>
          <p:cNvPicPr preferRelativeResize="0"/>
          <p:nvPr/>
        </p:nvPicPr>
        <p:blipFill rotWithShape="1">
          <a:blip r:embed="rId3">
            <a:alphaModFix/>
          </a:blip>
          <a:srcRect b="0" l="19" r="19" t="0"/>
          <a:stretch/>
        </p:blipFill>
        <p:spPr>
          <a:xfrm>
            <a:off x="4572000" y="2427050"/>
            <a:ext cx="4822233" cy="27164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www.giantbomb.com/a/uploads/original/10/103881/3367643-ss_2211579560e8445ce0e6707ee944b2ba947e19cd.1920x1080.jpg" id="125" name="Google Shape;125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52925" y="-367637"/>
            <a:ext cx="5224925" cy="29393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www.dsogaming.com/wp-content/uploads/2020/08/Mortal-Shell-feature-2.jpg" id="126" name="Google Shape;126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2000" y="-383201"/>
            <a:ext cx="5280350" cy="29705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ortal Shell - Screenshot #257898 | 2560 x 1440" id="127" name="Google Shape;127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431125" y="2587325"/>
            <a:ext cx="5003124" cy="281425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2"/>
          <p:cNvSpPr txBox="1"/>
          <p:nvPr/>
        </p:nvSpPr>
        <p:spPr>
          <a:xfrm>
            <a:off x="2566350" y="2138200"/>
            <a:ext cx="4011300" cy="5328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chemeClr val="lt1">
                <a:alpha val="10000"/>
              </a:scheme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l" sz="2500">
                <a:solidFill>
                  <a:srgbClr val="CCCCCC"/>
                </a:solidFill>
              </a:rPr>
              <a:t>Mortal Shell</a:t>
            </a:r>
            <a:endParaRPr sz="2500">
              <a:solidFill>
                <a:srgbClr val="CCCCC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pl" sz="2500">
                <a:solidFill>
                  <a:schemeClr val="lt2"/>
                </a:solidFill>
              </a:rPr>
              <a:t>Mortal Shell</a:t>
            </a:r>
            <a:r>
              <a:rPr lang="pl" sz="2500">
                <a:solidFill>
                  <a:schemeClr val="lt2"/>
                </a:solidFill>
              </a:rPr>
              <a:t> </a:t>
            </a:r>
            <a:endParaRPr sz="2500"/>
          </a:p>
        </p:txBody>
      </p:sp>
      <p:sp>
        <p:nvSpPr>
          <p:cNvPr id="134" name="Google Shape;134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effectLst>
            <a:outerShdw blurRad="57150" rotWithShape="0" algn="bl">
              <a:schemeClr val="dk1">
                <a:alpha val="10000"/>
              </a:schemeClr>
            </a:outerShdw>
          </a:effectLst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i="1" lang="pl"/>
              <a:t>Mortal Shell</a:t>
            </a:r>
            <a:r>
              <a:rPr i="1" lang="pl"/>
              <a:t> </a:t>
            </a:r>
            <a:r>
              <a:rPr lang="pl"/>
              <a:t>czerpie inspirację z gier typu </a:t>
            </a:r>
            <a:r>
              <a:rPr i="1" lang="pl"/>
              <a:t>soulslike</a:t>
            </a:r>
            <a:r>
              <a:rPr lang="pl"/>
              <a:t>, takich jak seria </a:t>
            </a:r>
            <a:r>
              <a:rPr b="1" lang="pl"/>
              <a:t>Dark Souls</a:t>
            </a:r>
            <a:r>
              <a:rPr lang="pl"/>
              <a:t>. W grze wcielasz się w tajemniczego wojownika, który nie posiada własnego ciała, ale może przejmować tzw. "powłoki" </a:t>
            </a:r>
            <a:r>
              <a:rPr i="1" lang="pl"/>
              <a:t>(</a:t>
            </a:r>
            <a:r>
              <a:rPr b="1" i="1" lang="pl"/>
              <a:t>Shells</a:t>
            </a:r>
            <a:r>
              <a:rPr i="1" lang="pl"/>
              <a:t>)</a:t>
            </a:r>
            <a:r>
              <a:rPr lang="pl"/>
              <a:t> – ciała poległych wojowników, z których każdy ma unikalne umiejętności i styl walki. Rozgrywka koncentruje się na taktycznej walce, eksploracji mrocznego, nieprzyjaznego świata oraz odkrywaniu tajemnic starożytnych ruin.</a:t>
            </a:r>
            <a:endParaRPr/>
          </a:p>
        </p:txBody>
      </p:sp>
      <p:pic>
        <p:nvPicPr>
          <p:cNvPr descr="https://sjc1.vultrobjects.com/cucdn/gallery-39/art/ms-eredrim-head.jpg" id="135" name="Google Shape;13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39685" y="0"/>
            <a:ext cx="1404315" cy="1152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effectLst>
            <a:outerShdw blurRad="57150" rotWithShape="0" algn="bl">
              <a:schemeClr val="dk1">
                <a:alpha val="10000"/>
              </a:schemeClr>
            </a:outerShdw>
          </a:effectLst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l">
                <a:solidFill>
                  <a:schemeClr val="lt2"/>
                </a:solidFill>
              </a:rPr>
              <a:t>Pozytywne Elementy Graficzne</a:t>
            </a:r>
            <a:endParaRPr b="1">
              <a:solidFill>
                <a:schemeClr val="lt2"/>
              </a:solidFill>
            </a:endParaRPr>
          </a:p>
        </p:txBody>
      </p:sp>
      <p:sp>
        <p:nvSpPr>
          <p:cNvPr id="141" name="Google Shape;141;p24"/>
          <p:cNvSpPr txBox="1"/>
          <p:nvPr>
            <p:ph idx="1" type="body"/>
          </p:nvPr>
        </p:nvSpPr>
        <p:spPr>
          <a:xfrm>
            <a:off x="311700" y="1152475"/>
            <a:ext cx="8520600" cy="37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pl" sz="1300"/>
              <a:t>1. Detale postaci i pancerzy (shells): </a:t>
            </a:r>
            <a:r>
              <a:rPr lang="pl" sz="1100"/>
              <a:t>Jednym z najbardziej wyróżniających się elementów </a:t>
            </a:r>
            <a:r>
              <a:rPr b="1" lang="pl" sz="1100"/>
              <a:t>Mortal Shell</a:t>
            </a:r>
            <a:r>
              <a:rPr lang="pl" sz="1100"/>
              <a:t> są tytułowe </a:t>
            </a:r>
            <a:r>
              <a:rPr b="1" lang="pl" sz="1100"/>
              <a:t>Shells </a:t>
            </a:r>
            <a:r>
              <a:rPr lang="pl" sz="1100"/>
              <a:t>– powłoki, które bohater przejmuje, by uzyskać nowe umiejętności. Każda z tych postaci posiada unikalnie zaprojektowane zbroje, które przyciągają uwagę swoją surową, brutalną estetyką. Również przeciwnicy, w szczególności bossowie, charakteryzują się szczegółowym i groteskowym designem, co czyni ich centralnymi punktami w kompozycji wizualnej gry.</a:t>
            </a:r>
            <a:endParaRPr sz="1100"/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pl" sz="1300"/>
              <a:t>2. Światło i mrok w grze: </a:t>
            </a:r>
            <a:r>
              <a:rPr lang="pl" sz="1100"/>
              <a:t>Gra operuje kontrastem między ciemnością, a punktami światła. W kluczowych momentach światło – jak np. ogniska, pochodnie czy magiczne efekty – pełni rolę pozytywnych aspektów graficznych, prowadząc gracza przez mroczne i ponure otoczenie.</a:t>
            </a:r>
            <a:endParaRPr sz="1100"/>
          </a:p>
          <a:p>
            <a:pPr indent="457200" lvl="0" marL="0" rtl="0" algn="l">
              <a:spcBef>
                <a:spcPts val="1200"/>
              </a:spcBef>
              <a:spcAft>
                <a:spcPts val="200"/>
              </a:spcAft>
              <a:buNone/>
            </a:pPr>
            <a:r>
              <a:rPr b="1" lang="pl" sz="1300"/>
              <a:t>3. Monumentalne, surowe budowle:</a:t>
            </a:r>
            <a:r>
              <a:rPr b="1" lang="pl" sz="1100"/>
              <a:t> </a:t>
            </a:r>
            <a:r>
              <a:rPr lang="pl" sz="1100"/>
              <a:t>Choć świat </a:t>
            </a:r>
            <a:r>
              <a:rPr b="1" lang="pl" sz="1100"/>
              <a:t>Mortal Shell </a:t>
            </a:r>
            <a:r>
              <a:rPr lang="pl" sz="1100"/>
              <a:t>jest mniejszy i bardziej klaustrofobiczny niż w grach </a:t>
            </a:r>
            <a:r>
              <a:rPr b="1" lang="pl" sz="1100"/>
              <a:t>FromSoftware</a:t>
            </a:r>
            <a:r>
              <a:rPr lang="pl" sz="1100"/>
              <a:t>, to surowe, kamienne budowle i ruiny mają silną, monumentalną obecność. Świątynie, fortece i jaskinie są skąpane w surowym, minimalistycznym designie, co nadaje im mocny, fizyczny charakter, przyciągając uwagę gracza.</a:t>
            </a:r>
            <a:endParaRPr/>
          </a:p>
        </p:txBody>
      </p:sp>
      <p:pic>
        <p:nvPicPr>
          <p:cNvPr descr="https://sjc1.vultrobjects.com/cucdn/gallery-39/art/ms-eredrim-head.jpg" id="142" name="Google Shape;14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39685" y="0"/>
            <a:ext cx="1404315" cy="1152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effectLst>
            <a:outerShdw blurRad="57150" rotWithShape="0" algn="bl">
              <a:schemeClr val="dk1">
                <a:alpha val="10000"/>
              </a:schemeClr>
            </a:outerShdw>
          </a:effectLst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l">
                <a:solidFill>
                  <a:schemeClr val="lt2"/>
                </a:solidFill>
              </a:rPr>
              <a:t>Negatywne Elementy Graficzne</a:t>
            </a:r>
            <a:endParaRPr b="1">
              <a:solidFill>
                <a:schemeClr val="lt2"/>
              </a:solidFill>
            </a:endParaRPr>
          </a:p>
        </p:txBody>
      </p:sp>
      <p:sp>
        <p:nvSpPr>
          <p:cNvPr id="148" name="Google Shape;148;p25"/>
          <p:cNvSpPr txBox="1"/>
          <p:nvPr>
            <p:ph idx="1" type="body"/>
          </p:nvPr>
        </p:nvSpPr>
        <p:spPr>
          <a:xfrm>
            <a:off x="311700" y="1152475"/>
            <a:ext cx="8520600" cy="3699300"/>
          </a:xfrm>
          <a:prstGeom prst="rect">
            <a:avLst/>
          </a:prstGeom>
          <a:effectLst>
            <a:outerShdw blurRad="57150" rotWithShape="0" algn="bl">
              <a:schemeClr val="dk1">
                <a:alpha val="10000"/>
              </a:schemeClr>
            </a:outerShdw>
          </a:effectLst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pl" sz="1300"/>
              <a:t>1. Mroczne, puste przestrzenie: </a:t>
            </a:r>
            <a:r>
              <a:rPr lang="pl" sz="1100"/>
              <a:t>Wiele lokacji w </a:t>
            </a:r>
            <a:r>
              <a:rPr b="1" lang="pl" sz="1100"/>
              <a:t>Mortal Shell </a:t>
            </a:r>
            <a:r>
              <a:rPr lang="pl" sz="1100"/>
              <a:t>to ciemne, opustoszałe obszary – zarówno na powierzchni, jak i pod ziemią. Te puste, mało szczegółowe przestrzenie wprowadzają poczucie izolacji i niepokoju. Przykładem mogą być niekończące się korytarze i otwarte tereny z niewielką ilością detali, które wzmacniają poczucie zagrożenia i budują mroczny klimat.</a:t>
            </a:r>
            <a:endParaRPr sz="1100"/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pl" sz="1300"/>
              <a:t>2. Ciemność i brak widoczności: </a:t>
            </a:r>
            <a:r>
              <a:rPr lang="pl" sz="1100"/>
              <a:t>Podobnie jak w </a:t>
            </a:r>
            <a:r>
              <a:rPr b="1" lang="pl" sz="1100"/>
              <a:t>Dark Souls</a:t>
            </a:r>
            <a:r>
              <a:rPr lang="pl" sz="1100"/>
              <a:t>, w </a:t>
            </a:r>
            <a:r>
              <a:rPr b="1" lang="pl" sz="1100"/>
              <a:t>Mortal Shell </a:t>
            </a:r>
            <a:r>
              <a:rPr lang="pl" sz="1100"/>
              <a:t>ciemność odgrywa istotną rolę. W wielu miejscach gra celowo ogranicza widoczność, aby stworzyć poczucie niepewności. Mrok i mgła, które przysłaniają szczegóły otoczenia, tworzą negatywną przestrzeń, która kontrastuje z oświetlonymi elementami lub przeciwnikami, nagle wyłaniającymi się z cienia.</a:t>
            </a:r>
            <a:endParaRPr sz="1100"/>
          </a:p>
          <a:p>
            <a:pPr indent="457200" lvl="0" marL="0" rtl="0" algn="l">
              <a:spcBef>
                <a:spcPts val="1200"/>
              </a:spcBef>
              <a:spcAft>
                <a:spcPts val="200"/>
              </a:spcAft>
              <a:buNone/>
            </a:pPr>
            <a:r>
              <a:rPr b="1" lang="pl" sz="1300"/>
              <a:t>3. Pusta przestrzeń na arenach bossów: </a:t>
            </a:r>
            <a:r>
              <a:rPr lang="pl" sz="1100"/>
              <a:t>Podczas walk z bossami, podobnie jak w grach </a:t>
            </a:r>
            <a:r>
              <a:rPr b="1" lang="pl" sz="1100"/>
              <a:t>FromSoftware</a:t>
            </a:r>
            <a:r>
              <a:rPr lang="pl" sz="1100"/>
              <a:t>, areny są często celowo pozbawione zbędnych elementów, aby skupić uwagę gracza na pojedynku.</a:t>
            </a:r>
            <a:endParaRPr/>
          </a:p>
        </p:txBody>
      </p:sp>
      <p:pic>
        <p:nvPicPr>
          <p:cNvPr descr="https://sjc1.vultrobjects.com/cucdn/gallery-39/art/ms-eredrim-head.jpg"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39685" y="0"/>
            <a:ext cx="1404315" cy="1152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effectLst>
            <a:outerShdw blurRad="57150" rotWithShape="0" algn="bl">
              <a:schemeClr val="dk1">
                <a:alpha val="10000"/>
              </a:schemeClr>
            </a:outerShdw>
          </a:effectLst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l">
                <a:solidFill>
                  <a:schemeClr val="lt2"/>
                </a:solidFill>
              </a:rPr>
              <a:t>Dziękuję za uwagę.</a:t>
            </a:r>
            <a:endParaRPr b="1">
              <a:solidFill>
                <a:schemeClr val="lt2"/>
              </a:solidFill>
            </a:endParaRPr>
          </a:p>
        </p:txBody>
      </p:sp>
      <p:pic>
        <p:nvPicPr>
          <p:cNvPr descr="https://i.kym-cdn.com/photos/images/facebook/001/989/937/d8a.jpg" id="155" name="Google Shape;15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91050"/>
            <a:ext cx="2497099" cy="28034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cdn.discordapp.com/attachments/966599375121965096/1294468497832939590/shittydarksouls-1g0j6f9.jpg?ex=670c70bb&amp;is=670b1f3b&amp;hm=e5159fe9a351f3ce6a738eff61a4b4693868359c65a042c5679fa30163028c96&amp;" id="156" name="Google Shape;156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03350" y="622363"/>
            <a:ext cx="2440650" cy="43407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